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0"/>
  </p:notesMasterIdLst>
  <p:handoutMasterIdLst>
    <p:handoutMasterId r:id="rId51"/>
  </p:handoutMasterIdLst>
  <p:sldIdLst>
    <p:sldId id="303" r:id="rId2"/>
    <p:sldId id="304" r:id="rId3"/>
    <p:sldId id="307" r:id="rId4"/>
    <p:sldId id="313" r:id="rId5"/>
    <p:sldId id="309" r:id="rId6"/>
    <p:sldId id="310" r:id="rId7"/>
    <p:sldId id="311" r:id="rId8"/>
    <p:sldId id="312" r:id="rId9"/>
    <p:sldId id="314" r:id="rId10"/>
    <p:sldId id="315" r:id="rId11"/>
    <p:sldId id="324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</p:sldIdLst>
  <p:sldSz cx="2743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0D0D"/>
    <a:srgbClr val="FF0000"/>
    <a:srgbClr val="3E6EDA"/>
    <a:srgbClr val="7598E5"/>
    <a:srgbClr val="5883DF"/>
    <a:srgbClr val="8FABE9"/>
    <a:srgbClr val="DFE52C"/>
    <a:srgbClr val="1E2E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9" autoAdjust="0"/>
    <p:restoredTop sz="86854" autoAdjust="0"/>
  </p:normalViewPr>
  <p:slideViewPr>
    <p:cSldViewPr>
      <p:cViewPr>
        <p:scale>
          <a:sx n="50" d="100"/>
          <a:sy n="50" d="100"/>
        </p:scale>
        <p:origin x="2682" y="-109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8" tIns="47874" rIns="95748" bIns="4787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8" tIns="47874" rIns="95748" bIns="4787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2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8" tIns="47874" rIns="95748" bIns="4787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2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8" tIns="47874" rIns="95748" bIns="4787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420" cy="479854"/>
          </a:xfrm>
          <a:prstGeom prst="rect">
            <a:avLst/>
          </a:prstGeom>
        </p:spPr>
        <p:txBody>
          <a:bodyPr vert="horz" lIns="64273" tIns="32137" rIns="64273" bIns="3213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32" y="0"/>
            <a:ext cx="3170420" cy="479854"/>
          </a:xfrm>
          <a:prstGeom prst="rect">
            <a:avLst/>
          </a:prstGeom>
        </p:spPr>
        <p:txBody>
          <a:bodyPr vert="horz" lIns="64273" tIns="32137" rIns="64273" bIns="32137" rtlCol="0"/>
          <a:lstStyle>
            <a:lvl1pPr algn="r">
              <a:defRPr sz="800"/>
            </a:lvl1pPr>
          </a:lstStyle>
          <a:p>
            <a:fld id="{886F030F-2BB9-4ED8-A37F-88ECDDDB3694}" type="datetimeFigureOut">
              <a:rPr lang="en-US" smtClean="0"/>
              <a:pPr/>
              <a:t>4/14/2010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720725"/>
            <a:ext cx="14401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4273" tIns="32137" rIns="64273" bIns="321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020" y="4560158"/>
            <a:ext cx="5851161" cy="4320746"/>
          </a:xfrm>
          <a:prstGeom prst="rect">
            <a:avLst/>
          </a:prstGeom>
        </p:spPr>
        <p:txBody>
          <a:bodyPr vert="horz" lIns="64273" tIns="32137" rIns="64273" bIns="3213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283"/>
            <a:ext cx="3170420" cy="479853"/>
          </a:xfrm>
          <a:prstGeom prst="rect">
            <a:avLst/>
          </a:prstGeom>
        </p:spPr>
        <p:txBody>
          <a:bodyPr vert="horz" lIns="64273" tIns="32137" rIns="64273" bIns="3213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32" y="9119283"/>
            <a:ext cx="3170420" cy="479853"/>
          </a:xfrm>
          <a:prstGeom prst="rect">
            <a:avLst/>
          </a:prstGeom>
        </p:spPr>
        <p:txBody>
          <a:bodyPr vert="horz" lIns="64273" tIns="32137" rIns="64273" bIns="32137" rtlCol="0" anchor="b"/>
          <a:lstStyle>
            <a:lvl1pPr algn="r">
              <a:defRPr sz="800"/>
            </a:lvl1pPr>
          </a:lstStyle>
          <a:p>
            <a:fld id="{F435D203-ADFA-4BB7-8E3D-B7AA22FDFB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5D203-ADFA-4BB7-8E3D-B7AA22FDFB0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1"/>
            <a:ext cx="24688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BB8C7E2-DC61-4FEB-BCEA-1D3BCFAAEE42}" type="datetimeFigureOut">
              <a:rPr lang="en-US" smtClean="0"/>
              <a:pPr/>
              <a:t>4/14/2010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C4CAEF09-7997-4FEE-8CE2-D52B04AD6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6" name="Picture 5" descr="FacadeRendering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53600" y="685800"/>
            <a:ext cx="7924800" cy="541225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9601200" y="6172200"/>
            <a:ext cx="8305800" cy="6858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Andrew Moore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4.13.10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73800" y="685800"/>
            <a:ext cx="16916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Team: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Owner:  </a:t>
            </a:r>
            <a:r>
              <a:rPr lang="en-US" dirty="0" smtClean="0">
                <a:solidFill>
                  <a:schemeClr val="bg1"/>
                </a:solidFill>
              </a:rPr>
              <a:t>MIT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Architect:  </a:t>
            </a:r>
            <a:r>
              <a:rPr lang="en-US" dirty="0" err="1" smtClean="0">
                <a:solidFill>
                  <a:schemeClr val="bg1"/>
                </a:solidFill>
              </a:rPr>
              <a:t>EllenZweig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CM:  </a:t>
            </a:r>
            <a:r>
              <a:rPr lang="en-US" dirty="0" smtClean="0">
                <a:solidFill>
                  <a:schemeClr val="bg1"/>
                </a:solidFill>
              </a:rPr>
              <a:t>William A. Berry &amp; Sons, Inc.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Structural:  </a:t>
            </a:r>
            <a:r>
              <a:rPr lang="en-US" dirty="0" err="1" smtClean="0">
                <a:solidFill>
                  <a:schemeClr val="bg1"/>
                </a:solidFill>
              </a:rPr>
              <a:t>Lemessurier</a:t>
            </a:r>
            <a:r>
              <a:rPr lang="en-US" dirty="0" smtClean="0">
                <a:solidFill>
                  <a:schemeClr val="bg1"/>
                </a:solidFill>
              </a:rPr>
              <a:t> Consultants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HVAC &amp; Electrical:  </a:t>
            </a:r>
            <a:r>
              <a:rPr lang="en-US" dirty="0" smtClean="0">
                <a:solidFill>
                  <a:schemeClr val="bg1"/>
                </a:solidFill>
              </a:rPr>
              <a:t>BR+A Consulting Engineers, LLC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Lighting Consultant:  </a:t>
            </a:r>
            <a:r>
              <a:rPr lang="en-US" dirty="0" smtClean="0">
                <a:solidFill>
                  <a:schemeClr val="bg1"/>
                </a:solidFill>
              </a:rPr>
              <a:t>LAM Partners, Inc.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Plumbing/FP:   </a:t>
            </a:r>
            <a:r>
              <a:rPr lang="en-US" dirty="0" smtClean="0">
                <a:solidFill>
                  <a:schemeClr val="bg1"/>
                </a:solidFill>
              </a:rPr>
              <a:t>RW Sullivan Engineering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Civil:  </a:t>
            </a:r>
            <a:r>
              <a:rPr lang="en-US" dirty="0" err="1" smtClean="0">
                <a:solidFill>
                  <a:schemeClr val="bg1"/>
                </a:solidFill>
              </a:rPr>
              <a:t>Nitsch</a:t>
            </a:r>
            <a:r>
              <a:rPr lang="en-US" dirty="0" smtClean="0">
                <a:solidFill>
                  <a:schemeClr val="bg1"/>
                </a:solidFill>
              </a:rPr>
              <a:t> Engineering, Inc.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Landscape Architect:  </a:t>
            </a:r>
            <a:r>
              <a:rPr lang="en-US" dirty="0" smtClean="0">
                <a:solidFill>
                  <a:schemeClr val="bg1"/>
                </a:solidFill>
              </a:rPr>
              <a:t>Reed </a:t>
            </a:r>
            <a:r>
              <a:rPr lang="en-US" dirty="0" err="1" smtClean="0">
                <a:solidFill>
                  <a:schemeClr val="bg1"/>
                </a:solidFill>
              </a:rPr>
              <a:t>Hilderbrand</a:t>
            </a:r>
            <a:r>
              <a:rPr lang="en-US" dirty="0" smtClean="0">
                <a:solidFill>
                  <a:schemeClr val="bg1"/>
                </a:solidFill>
              </a:rPr>
              <a:t> Associates, Inc.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LEED Consultant:  </a:t>
            </a:r>
            <a:r>
              <a:rPr lang="en-US" dirty="0" smtClean="0">
                <a:solidFill>
                  <a:schemeClr val="bg1"/>
                </a:solidFill>
              </a:rPr>
              <a:t>The Green Engineer, LLP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Telecommunications:  </a:t>
            </a:r>
            <a:r>
              <a:rPr lang="en-US" dirty="0" smtClean="0">
                <a:solidFill>
                  <a:schemeClr val="bg1"/>
                </a:solidFill>
              </a:rPr>
              <a:t>Communications Design Group, Inc.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77600" y="6172200"/>
            <a:ext cx="64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Rendering from the architect, </a:t>
            </a:r>
            <a:r>
              <a:rPr lang="en-US" sz="1000" dirty="0" err="1" smtClean="0">
                <a:solidFill>
                  <a:schemeClr val="bg1"/>
                </a:solidFill>
              </a:rPr>
              <a:t>EllenZweig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2800" y="3733800"/>
            <a:ext cx="842527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8400" y="762000"/>
            <a:ext cx="7086600" cy="568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45200" y="228600"/>
            <a:ext cx="8153400" cy="340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FinalRend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34600" y="685800"/>
            <a:ext cx="7207964" cy="5410200"/>
          </a:xfrm>
          <a:prstGeom prst="rect">
            <a:avLst/>
          </a:prstGeom>
        </p:spPr>
      </p:pic>
      <p:pic>
        <p:nvPicPr>
          <p:cNvPr id="11" name="Picture 10" descr="FinalRend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0" y="762000"/>
            <a:ext cx="7411005" cy="5562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1143000"/>
            <a:ext cx="129929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2039600" y="733246"/>
            <a:ext cx="5638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12.5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average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6.46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average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 Pollution</a:t>
            </a: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none of the luminous flux is emitted &gt;90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from nadir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Allowed power = 6667 W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Design power = 3796 W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8600" y="1828800"/>
            <a:ext cx="729017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80600" y="1047750"/>
            <a:ext cx="7669213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1400" y="1295400"/>
            <a:ext cx="824831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3241000" y="2057400"/>
            <a:ext cx="2895600" cy="3810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125200" y="5943601"/>
            <a:ext cx="64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Rendering from the architect, </a:t>
            </a:r>
            <a:r>
              <a:rPr lang="en-US" sz="1000" dirty="0" err="1" smtClean="0">
                <a:solidFill>
                  <a:schemeClr val="bg1"/>
                </a:solidFill>
              </a:rPr>
              <a:t>EllenZweig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44200" y="990600"/>
            <a:ext cx="5638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Goals: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Provide flexibility for display area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Properly illuminate vertical displays 	along south wall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Provide daytime and night time 	scenes</a:t>
            </a:r>
            <a:endParaRPr lang="en-US" sz="2400" dirty="0" smtClean="0">
              <a:solidFill>
                <a:srgbClr val="990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1400" y="1295400"/>
            <a:ext cx="824831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3241000" y="2057400"/>
            <a:ext cx="2895600" cy="3810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1400" y="1295400"/>
            <a:ext cx="824831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3241000" y="2057400"/>
            <a:ext cx="2895600" cy="3810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744200" y="990600"/>
            <a:ext cx="5638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Criteria: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10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3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1.1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44200" y="990600"/>
            <a:ext cx="5638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Criteria: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10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3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1.1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21400" y="1066800"/>
            <a:ext cx="5638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2415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133’-7” x 14’-1.5”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Height = 12’-9.75”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Display area = ~802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baseline="300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6” drop ceiling in display area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21400" y="1066800"/>
            <a:ext cx="563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2415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133’-7” x 14’-1.5”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Display area = ~802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Picture 13" descr="Gallery_Layout.jpg"/>
          <p:cNvPicPr>
            <a:picLocks noChangeAspect="1"/>
          </p:cNvPicPr>
          <p:nvPr/>
        </p:nvPicPr>
        <p:blipFill>
          <a:blip r:embed="rId2" cstate="print"/>
          <a:srcRect t="22222" b="8889"/>
          <a:stretch>
            <a:fillRect/>
          </a:stretch>
        </p:blipFill>
        <p:spPr>
          <a:xfrm>
            <a:off x="9296400" y="1676400"/>
            <a:ext cx="8839200" cy="38932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BenchDetail Model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14136" y="1981200"/>
            <a:ext cx="8817864" cy="32426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5525" y="976313"/>
            <a:ext cx="7599363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Galler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4" name="Picture 13" descr="Pseud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83400" y="762000"/>
            <a:ext cx="6541008" cy="52791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0800" y="762000"/>
            <a:ext cx="6096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Size: 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354,000 GSF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7 levels above grade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1 levels below grade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Construction: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Completion:  2010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Cost:   ~ $190 million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26200" y="685800"/>
            <a:ext cx="5638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Functions: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Cancer Research 	- </a:t>
            </a:r>
            <a:r>
              <a:rPr lang="en-US" sz="2000" dirty="0" smtClean="0"/>
              <a:t>Cellular Biology</a:t>
            </a:r>
          </a:p>
          <a:p>
            <a:r>
              <a:rPr lang="en-US" sz="2000" dirty="0" smtClean="0"/>
              <a:t>			- Molecular Genetics</a:t>
            </a:r>
          </a:p>
          <a:p>
            <a:r>
              <a:rPr lang="en-US" sz="2000" dirty="0" smtClean="0"/>
              <a:t>			- Engineering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Lab Support	</a:t>
            </a:r>
          </a:p>
          <a:p>
            <a:r>
              <a:rPr lang="en-US" sz="2000" dirty="0" err="1" smtClean="0">
                <a:solidFill>
                  <a:srgbClr val="990000"/>
                </a:solidFill>
              </a:rPr>
              <a:t>Vivarium</a:t>
            </a:r>
            <a:endParaRPr lang="en-US" sz="2000" dirty="0" smtClean="0">
              <a:solidFill>
                <a:srgbClr val="990000"/>
              </a:solidFill>
            </a:endParaRPr>
          </a:p>
          <a:p>
            <a:r>
              <a:rPr lang="en-US" sz="2000" dirty="0" smtClean="0">
                <a:solidFill>
                  <a:srgbClr val="990000"/>
                </a:solidFill>
              </a:rPr>
              <a:t>Conference Facilities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Meeting Spaces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Cafeteria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Offices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Administrative Functions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Galler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4" name="Picture 13" descr="Pseud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83400" y="762000"/>
            <a:ext cx="6541008" cy="5279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 descr="Galler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269200" y="914400"/>
            <a:ext cx="5638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8.1fc average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4.11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average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Allowed power = 2656.5W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Design power = 1457 W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25200" y="5943601"/>
            <a:ext cx="64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Rendering from the architect, </a:t>
            </a:r>
            <a:r>
              <a:rPr lang="en-US" sz="1000" dirty="0" err="1" smtClean="0">
                <a:solidFill>
                  <a:schemeClr val="bg1"/>
                </a:solidFill>
              </a:rPr>
              <a:t>EllenZweig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5200" y="1295400"/>
            <a:ext cx="8229600" cy="418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FlexUseRende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10800" y="762000"/>
            <a:ext cx="6918368" cy="50673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5200" y="1295400"/>
            <a:ext cx="8229600" cy="418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744200" y="990600"/>
            <a:ext cx="563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Goals: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Provide a flexible lighting system 	for a variety of scenarios from 	presentation to social gathering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Allow for the use of the dividers 	and conference settings in the 	space</a:t>
            </a:r>
          </a:p>
          <a:p>
            <a:pPr lvl="1"/>
            <a:endParaRPr lang="en-US" sz="2400" dirty="0" smtClean="0">
              <a:solidFill>
                <a:srgbClr val="99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5200" y="1295400"/>
            <a:ext cx="8229600" cy="418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744200" y="762000"/>
            <a:ext cx="5638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Criteria: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Assembly: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10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Social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Horizontal:  5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Vertical:  3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Conference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Horizontal:  30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Vertical:  5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1.3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44200" y="762000"/>
            <a:ext cx="56388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Criteria: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Assembly: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10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Social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Horizontal:  5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Vertical:  3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Conference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Horizontal:  30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Vertical:  5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1.3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21400" y="1066800"/>
            <a:ext cx="5638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2497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57’-8” x 43’-9”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Height = 11’-3” in back and 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14’-3” in front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1’-6.75” recesses in ceilings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21400" y="1066800"/>
            <a:ext cx="5638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2497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57’-8” x 43’-9”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Height = 11’-3” in back and 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14’-3” in front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1’-6.75” recesses in ceilings</a:t>
            </a:r>
          </a:p>
        </p:txBody>
      </p:sp>
      <p:pic>
        <p:nvPicPr>
          <p:cNvPr id="14" name="Picture 13" descr="Layout.jpg"/>
          <p:cNvPicPr>
            <a:picLocks noChangeAspect="1"/>
          </p:cNvPicPr>
          <p:nvPr/>
        </p:nvPicPr>
        <p:blipFill>
          <a:blip r:embed="rId2" cstate="print"/>
          <a:srcRect l="20873" t="11111" r="20163" b="7778"/>
          <a:stretch>
            <a:fillRect/>
          </a:stretch>
        </p:blipFill>
        <p:spPr>
          <a:xfrm>
            <a:off x="10591800" y="762000"/>
            <a:ext cx="6324600" cy="556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covedetail Model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9600" y="1524000"/>
            <a:ext cx="6531864" cy="38290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53513" y="1023938"/>
            <a:ext cx="9323387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Flex_Use_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1" name="Picture 10" descr="Flex_Use_Pseudo_P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59600" y="762000"/>
            <a:ext cx="6541008" cy="52791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 descr="Flex_Use_Fro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6" name="Picture 15" descr="Flex_Use_Front_Pseu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35800" y="762000"/>
            <a:ext cx="6541008" cy="52791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30062" t="20842" r="779" b="3006"/>
          <a:stretch>
            <a:fillRect/>
          </a:stretch>
        </p:blipFill>
        <p:spPr bwMode="auto">
          <a:xfrm>
            <a:off x="10439400" y="533400"/>
            <a:ext cx="676656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26200" y="685800"/>
            <a:ext cx="5638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Functions: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Cancer Research </a:t>
            </a:r>
            <a:r>
              <a:rPr lang="en-US" sz="2000" dirty="0" smtClean="0">
                <a:solidFill>
                  <a:srgbClr val="990000"/>
                </a:solidFill>
              </a:rPr>
              <a:t>	</a:t>
            </a:r>
            <a:r>
              <a:rPr lang="en-US" sz="2000" dirty="0" smtClean="0"/>
              <a:t>-</a:t>
            </a:r>
            <a:r>
              <a:rPr lang="en-US" sz="2000" dirty="0" smtClean="0">
                <a:solidFill>
                  <a:srgbClr val="990000"/>
                </a:solidFill>
              </a:rPr>
              <a:t> </a:t>
            </a:r>
            <a:r>
              <a:rPr lang="en-US" sz="2000" dirty="0" smtClean="0"/>
              <a:t>Cellular Biology</a:t>
            </a:r>
          </a:p>
          <a:p>
            <a:r>
              <a:rPr lang="en-US" sz="2000" dirty="0" smtClean="0"/>
              <a:t>			- Molecular Genetics</a:t>
            </a:r>
          </a:p>
          <a:p>
            <a:r>
              <a:rPr lang="en-US" sz="2000" dirty="0" smtClean="0"/>
              <a:t>			- Engineering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Lab Support</a:t>
            </a:r>
          </a:p>
          <a:p>
            <a:r>
              <a:rPr lang="en-US" sz="2000" dirty="0" err="1" smtClean="0">
                <a:solidFill>
                  <a:srgbClr val="990000"/>
                </a:solidFill>
              </a:rPr>
              <a:t>Vivarium</a:t>
            </a:r>
            <a:endParaRPr lang="en-US" sz="2000" dirty="0" smtClean="0">
              <a:solidFill>
                <a:srgbClr val="990000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Conference Facilities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Meeting Spaces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Cafeteria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Offices</a:t>
            </a:r>
          </a:p>
          <a:p>
            <a:r>
              <a:rPr lang="en-US" sz="2000" dirty="0" smtClean="0">
                <a:solidFill>
                  <a:srgbClr val="990000"/>
                </a:solidFill>
              </a:rPr>
              <a:t>Administrative Functions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01200" y="1066800"/>
            <a:ext cx="1611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00"/>
                </a:solidFill>
              </a:rPr>
              <a:t>Koch Institute</a:t>
            </a:r>
            <a:endParaRPr lang="en-US" sz="2800" dirty="0">
              <a:solidFill>
                <a:srgbClr val="99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25200" y="64008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Image courtesy Google Maps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000078">
            <a:off x="10819619" y="2269475"/>
            <a:ext cx="1974243" cy="310902"/>
          </a:xfrm>
          <a:prstGeom prst="right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Flex_Use_Divide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1" name="Picture 10" descr="Flex_Use_Divided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35800" y="838200"/>
            <a:ext cx="6541008" cy="52791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Flex_Use_Divided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5" name="Picture 14" descr="Flex_Use_Divided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59600" y="838200"/>
            <a:ext cx="6541008" cy="52791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Flex_Use_Socia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1" name="Picture 10" descr="Flex_Use_Pseudo-Socia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59600" y="762000"/>
            <a:ext cx="6541008" cy="52791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Flex_Use_Pseudo_Social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5" name="Picture 14" descr="Flex_Use_Social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59600" y="838200"/>
            <a:ext cx="6541008" cy="52791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0400" y="1066800"/>
            <a:ext cx="5638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Lecture/Conference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19.31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avg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7.6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avg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Social</a:t>
            </a: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11.1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avg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3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4.45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avg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Allowed power = 3295.5 W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Design power = 3302.8 W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 descr="Flex_Use_Pseudo_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6600" y="381000"/>
            <a:ext cx="4343048" cy="3505200"/>
          </a:xfrm>
          <a:prstGeom prst="rect">
            <a:avLst/>
          </a:prstGeom>
        </p:spPr>
      </p:pic>
      <p:pic>
        <p:nvPicPr>
          <p:cNvPr id="16" name="Picture 15" descr="Flex_Use_Divided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12400" y="381000"/>
            <a:ext cx="4248634" cy="3429000"/>
          </a:xfrm>
          <a:prstGeom prst="rect">
            <a:avLst/>
          </a:prstGeom>
        </p:spPr>
      </p:pic>
      <p:pic>
        <p:nvPicPr>
          <p:cNvPr id="17" name="Picture 16" descr="Flex_Use_Pseudo-Social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31200" y="3745518"/>
            <a:ext cx="3856459" cy="31124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25200" y="5943601"/>
            <a:ext cx="64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Rendering from the architect, </a:t>
            </a:r>
            <a:r>
              <a:rPr lang="en-US" sz="1000" dirty="0" err="1" smtClean="0">
                <a:solidFill>
                  <a:schemeClr val="bg1"/>
                </a:solidFill>
              </a:rPr>
              <a:t>EllenZweig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 descr="FlexUseRende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51567" y="762000"/>
            <a:ext cx="6836833" cy="5067300"/>
          </a:xfrm>
          <a:prstGeom prst="rect">
            <a:avLst/>
          </a:prstGeom>
        </p:spPr>
      </p:pic>
      <p:pic>
        <p:nvPicPr>
          <p:cNvPr id="10" name="Picture 9" descr="AreaHighlig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69000" y="1371600"/>
            <a:ext cx="8372055" cy="396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reaHigh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69000" y="1371600"/>
            <a:ext cx="8372055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44200" y="990600"/>
            <a:ext cx="5638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Goals: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Create a task-ambient lighting environment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Provide controls to automatically and manually adjust lighting for optimal energy savings</a:t>
            </a:r>
            <a:endParaRPr lang="en-US" sz="2400" dirty="0" smtClean="0">
              <a:solidFill>
                <a:srgbClr val="99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reaHigh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69000" y="1371600"/>
            <a:ext cx="8372055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44200" y="990600"/>
            <a:ext cx="5638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Goals: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Create a task-ambient lighting environment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Provide controls to automatically and manually adjust lighting for optimal energy savings</a:t>
            </a:r>
            <a:endParaRPr lang="en-US" sz="2400" dirty="0" smtClean="0">
              <a:solidFill>
                <a:srgbClr val="99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reaHigh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69000" y="1371600"/>
            <a:ext cx="8372055" cy="396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44200" y="762000"/>
            <a:ext cx="5638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Criteria: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50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30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1.4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44200" y="762000"/>
            <a:ext cx="5638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Criteria: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50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30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1.4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21400" y="1066800"/>
            <a:ext cx="563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1940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23’-1” x 72’-10”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Height = 11’-3”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30062" t="20842" r="779" b="3006"/>
          <a:stretch>
            <a:fillRect/>
          </a:stretch>
        </p:blipFill>
        <p:spPr bwMode="auto">
          <a:xfrm>
            <a:off x="10439400" y="533400"/>
            <a:ext cx="676656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01200" y="1066800"/>
            <a:ext cx="1611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00"/>
                </a:solidFill>
              </a:rPr>
              <a:t>Koch Institute</a:t>
            </a:r>
            <a:endParaRPr lang="en-US" sz="2800" dirty="0">
              <a:solidFill>
                <a:srgbClr val="99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25200" y="64008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Image courtesy Google Maps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000078">
            <a:off x="10819619" y="2269475"/>
            <a:ext cx="1974243" cy="310902"/>
          </a:xfrm>
          <a:prstGeom prst="right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0685" t="21643" r="156" b="3006"/>
          <a:stretch>
            <a:fillRect/>
          </a:stretch>
        </p:blipFill>
        <p:spPr bwMode="auto">
          <a:xfrm>
            <a:off x="19431000" y="533400"/>
            <a:ext cx="6858000" cy="580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0345400" y="63246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Image courtesy Google Maps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83400" y="1905000"/>
            <a:ext cx="1611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Koch Institute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1031200" y="2362200"/>
            <a:ext cx="1295400" cy="3048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21400" y="1066800"/>
            <a:ext cx="563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1940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23’-1” x 72’-10”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Height = 11’-3”</a:t>
            </a:r>
          </a:p>
        </p:txBody>
      </p:sp>
      <p:pic>
        <p:nvPicPr>
          <p:cNvPr id="10" name="Picture 9" descr="Lab_Layout.jpg"/>
          <p:cNvPicPr>
            <a:picLocks noChangeAspect="1"/>
          </p:cNvPicPr>
          <p:nvPr/>
        </p:nvPicPr>
        <p:blipFill>
          <a:blip r:embed="rId2" cstate="print"/>
          <a:srcRect l="14919" t="16667" r="16172" b="22222"/>
          <a:stretch>
            <a:fillRect/>
          </a:stretch>
        </p:blipFill>
        <p:spPr>
          <a:xfrm>
            <a:off x="10058400" y="1143000"/>
            <a:ext cx="7391400" cy="41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BenchDetails Model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73800" y="0"/>
            <a:ext cx="7921232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4575" y="1938338"/>
            <a:ext cx="7561263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Lab_Final_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0" name="Picture 9" descr="NightCondition_Pseudo_P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88200" y="838200"/>
            <a:ext cx="6541008" cy="52791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Lab_Final_S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496" y="789432"/>
            <a:ext cx="6541008" cy="5279136"/>
          </a:xfrm>
          <a:prstGeom prst="rect">
            <a:avLst/>
          </a:prstGeom>
        </p:spPr>
      </p:pic>
      <p:pic>
        <p:nvPicPr>
          <p:cNvPr id="14" name="Picture 13" descr="NightCondition_Pseudo_S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35800" y="838200"/>
            <a:ext cx="6541008" cy="52791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0" y="733246"/>
            <a:ext cx="6248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 - Desk:  40.37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avg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Horizontal – Bench:  51.85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avg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Horizontal – Floor:  44.37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avg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Vertical:  37.47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r>
              <a:rPr lang="en-US" sz="2400" dirty="0" smtClean="0">
                <a:solidFill>
                  <a:schemeClr val="bg1"/>
                </a:solidFill>
              </a:rPr>
              <a:t> average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Allowed power = 2716 W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Design power = 2737.5 W</a:t>
            </a: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 descr="NightCondition_Pseudo_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88200" y="838200"/>
            <a:ext cx="6541008" cy="5279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4200" y="1183956"/>
            <a:ext cx="5943600" cy="449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Floor6Plan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69000" y="1447800"/>
            <a:ext cx="8372023" cy="3962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735800" y="4495800"/>
            <a:ext cx="152400" cy="3048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888200" y="4724400"/>
            <a:ext cx="381000" cy="762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574000" y="5029200"/>
            <a:ext cx="990600" cy="762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640800" y="5105400"/>
            <a:ext cx="1371600" cy="762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088600" y="5029200"/>
            <a:ext cx="1676400" cy="762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793200" y="5257800"/>
            <a:ext cx="1371600" cy="762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9372600" y="1676400"/>
            <a:ext cx="612895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Exterior_View.jpg"/>
          <p:cNvPicPr/>
          <p:nvPr/>
        </p:nvPicPr>
        <p:blipFill>
          <a:blip r:embed="rId3" cstate="print"/>
          <a:srcRect t="38294" b="34524"/>
          <a:stretch>
            <a:fillRect/>
          </a:stretch>
        </p:blipFill>
        <p:spPr>
          <a:xfrm>
            <a:off x="18669000" y="457200"/>
            <a:ext cx="8382000" cy="1840279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18669000" y="2514600"/>
            <a:ext cx="8382000" cy="37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97200" y="1676400"/>
            <a:ext cx="2562225" cy="362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9800" y="1143000"/>
            <a:ext cx="8003683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1400" y="2057400"/>
            <a:ext cx="8153400" cy="22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6400" y="609600"/>
            <a:ext cx="92964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Acknowledgements: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Dr. Richard </a:t>
            </a:r>
            <a:r>
              <a:rPr lang="en-US" sz="2400" dirty="0" err="1" smtClean="0">
                <a:solidFill>
                  <a:schemeClr val="bg1"/>
                </a:solidFill>
              </a:rPr>
              <a:t>Mistrick</a:t>
            </a:r>
            <a:r>
              <a:rPr lang="en-US" sz="2400" dirty="0" smtClean="0">
                <a:solidFill>
                  <a:schemeClr val="bg1"/>
                </a:solidFill>
              </a:rPr>
              <a:t> – </a:t>
            </a:r>
            <a:r>
              <a:rPr lang="en-US" sz="2400" dirty="0" smtClean="0">
                <a:solidFill>
                  <a:srgbClr val="990000"/>
                </a:solidFill>
              </a:rPr>
              <a:t>Advisor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Mr. Theodore </a:t>
            </a:r>
            <a:r>
              <a:rPr lang="en-US" sz="2400" dirty="0" err="1" smtClean="0">
                <a:solidFill>
                  <a:schemeClr val="bg1"/>
                </a:solidFill>
              </a:rPr>
              <a:t>Dannerth</a:t>
            </a:r>
            <a:r>
              <a:rPr lang="en-US" sz="2400" dirty="0" smtClean="0">
                <a:solidFill>
                  <a:schemeClr val="bg1"/>
                </a:solidFill>
              </a:rPr>
              <a:t> - </a:t>
            </a:r>
            <a:r>
              <a:rPr lang="en-US" sz="2400" dirty="0" smtClean="0">
                <a:solidFill>
                  <a:srgbClr val="990000"/>
                </a:solidFill>
              </a:rPr>
              <a:t>Advisor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Dr. Kevin Houser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Ron </a:t>
            </a:r>
            <a:r>
              <a:rPr lang="en-US" sz="2400" dirty="0" err="1" smtClean="0">
                <a:solidFill>
                  <a:schemeClr val="bg1"/>
                </a:solidFill>
              </a:rPr>
              <a:t>Achin</a:t>
            </a:r>
            <a:r>
              <a:rPr lang="en-US" sz="2400" dirty="0" smtClean="0">
                <a:solidFill>
                  <a:schemeClr val="bg1"/>
                </a:solidFill>
              </a:rPr>
              <a:t> – </a:t>
            </a:r>
            <a:r>
              <a:rPr lang="en-US" sz="2400" dirty="0" smtClean="0">
                <a:solidFill>
                  <a:srgbClr val="990000"/>
                </a:solidFill>
              </a:rPr>
              <a:t>BR+A Consulting Engineers, LLC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</a:rPr>
              <a:t>Domenico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Sinopoli</a:t>
            </a:r>
            <a:r>
              <a:rPr lang="en-US" sz="2400" dirty="0" smtClean="0">
                <a:solidFill>
                  <a:schemeClr val="bg1"/>
                </a:solidFill>
              </a:rPr>
              <a:t> – </a:t>
            </a:r>
            <a:r>
              <a:rPr lang="en-US" sz="2400" dirty="0" smtClean="0">
                <a:solidFill>
                  <a:srgbClr val="990000"/>
                </a:solidFill>
              </a:rPr>
              <a:t>BR+A Consulting Engineers, LLC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Bryan </a:t>
            </a:r>
            <a:r>
              <a:rPr lang="en-US" sz="2400" dirty="0" err="1" smtClean="0">
                <a:solidFill>
                  <a:schemeClr val="bg1"/>
                </a:solidFill>
              </a:rPr>
              <a:t>Rydingsward</a:t>
            </a:r>
            <a:r>
              <a:rPr lang="en-US" sz="2400" dirty="0" smtClean="0">
                <a:solidFill>
                  <a:schemeClr val="bg1"/>
                </a:solidFill>
              </a:rPr>
              <a:t> – </a:t>
            </a:r>
            <a:r>
              <a:rPr lang="en-US" sz="2400" dirty="0" smtClean="0">
                <a:solidFill>
                  <a:srgbClr val="990000"/>
                </a:solidFill>
              </a:rPr>
              <a:t>BR+A Consulting Engineers, LLC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Arne Abramson – </a:t>
            </a:r>
            <a:r>
              <a:rPr lang="en-US" sz="2400" dirty="0" smtClean="0">
                <a:solidFill>
                  <a:srgbClr val="990000"/>
                </a:solidFill>
              </a:rPr>
              <a:t>MIT Department of Facilities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Peter Cooper – </a:t>
            </a:r>
            <a:r>
              <a:rPr lang="en-US" sz="2400" dirty="0" smtClean="0">
                <a:solidFill>
                  <a:srgbClr val="990000"/>
                </a:solidFill>
              </a:rPr>
              <a:t>MIT Department of Facilities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All my friends and family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My dog Val </a:t>
            </a:r>
            <a:r>
              <a:rPr lang="en-US" sz="2400" dirty="0" smtClean="0">
                <a:solidFill>
                  <a:srgbClr val="990000"/>
                </a:solidFill>
              </a:rPr>
              <a:t>for not destroying my room while I was in the lab</a:t>
            </a:r>
          </a:p>
          <a:p>
            <a:pPr lvl="1">
              <a:lnSpc>
                <a:spcPct val="150000"/>
              </a:lnSpc>
              <a:buFontTx/>
              <a:buChar char="-"/>
            </a:pP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8700" y="1066800"/>
            <a:ext cx="75930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1125200" y="5943601"/>
            <a:ext cx="64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Rendering from the architect, </a:t>
            </a:r>
            <a:r>
              <a:rPr lang="en-US" sz="1000" dirty="0" err="1" smtClean="0">
                <a:solidFill>
                  <a:schemeClr val="bg1"/>
                </a:solidFill>
              </a:rPr>
              <a:t>EllenZweig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3800" y="1066800"/>
            <a:ext cx="7886700" cy="45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9812000" y="2057400"/>
            <a:ext cx="5791200" cy="6096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812000" y="2667000"/>
            <a:ext cx="228600" cy="2286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24917400" y="2667000"/>
            <a:ext cx="685800" cy="3048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3800" y="1066800"/>
            <a:ext cx="7886700" cy="45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744200" y="990600"/>
            <a:ext cx="5638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Goals: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Compliment the adjacent </a:t>
            </a:r>
            <a:r>
              <a:rPr lang="en-US" sz="2400" dirty="0" err="1" smtClean="0">
                <a:solidFill>
                  <a:schemeClr val="bg1"/>
                </a:solidFill>
              </a:rPr>
              <a:t>Stata</a:t>
            </a:r>
            <a:r>
              <a:rPr lang="en-US" sz="2400" dirty="0" smtClean="0">
                <a:solidFill>
                  <a:schemeClr val="bg1"/>
                </a:solidFill>
              </a:rPr>
              <a:t> 	Center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Provide a pathway along Main 	Street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Compliment the adjacent </a:t>
            </a:r>
            <a:r>
              <a:rPr lang="en-US" sz="2400" i="1" dirty="0" smtClean="0">
                <a:solidFill>
                  <a:schemeClr val="bg1"/>
                </a:solidFill>
              </a:rPr>
              <a:t>Gallery</a:t>
            </a:r>
            <a:r>
              <a:rPr lang="en-US" sz="2400" dirty="0" smtClean="0">
                <a:solidFill>
                  <a:schemeClr val="bg1"/>
                </a:solidFill>
              </a:rPr>
              <a:t> 	space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Enhance focal points</a:t>
            </a: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 Main Entrance</a:t>
            </a: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 Side Entrances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812000" y="2057400"/>
            <a:ext cx="5791200" cy="6096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812000" y="2667000"/>
            <a:ext cx="228600" cy="2286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24917400" y="2667000"/>
            <a:ext cx="685800" cy="3048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3800" y="1066800"/>
            <a:ext cx="7886700" cy="45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9812000" y="2057400"/>
            <a:ext cx="5791200" cy="6096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812000" y="2667000"/>
            <a:ext cx="228600" cy="2286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24917400" y="2667000"/>
            <a:ext cx="685800" cy="304800"/>
          </a:xfrm>
          <a:prstGeom prst="rect">
            <a:avLst/>
          </a:prstGeom>
          <a:solidFill>
            <a:srgbClr val="FF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744200" y="990600"/>
            <a:ext cx="5638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Criteria: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5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3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 Pollution</a:t>
            </a: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&lt; 5% luminous flux &gt; 90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from 	nadir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Plaza area – 0.2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Main entry – 30 W/lf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Side entries – 20 W/lf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Canopy – 1.25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44200" y="990600"/>
            <a:ext cx="5638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Criteria: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rgbClr val="990000"/>
                </a:solidFill>
              </a:rPr>
              <a:t>Illuminance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Horizontal:  5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rgbClr val="990000"/>
              </a:solidFill>
            </a:endParaRP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Vertical:  3 </a:t>
            </a:r>
            <a:r>
              <a:rPr lang="en-US" sz="2400" dirty="0" err="1" smtClean="0">
                <a:solidFill>
                  <a:schemeClr val="bg1"/>
                </a:solidFill>
              </a:rPr>
              <a:t>fc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 Pollution</a:t>
            </a: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&lt; 5% luminous flux &gt; 90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from 	nadir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rgbClr val="990000"/>
                </a:solidFill>
              </a:rPr>
              <a:t>Lighting Power Density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Plaza area – 0.2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Main entry – 30 W/lf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Side entries – 20 W/lf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Canopy – 1.25 W/ft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2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93000" y="990600"/>
            <a:ext cx="563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18000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~ 444 ft x 36.5 ft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Front façade = 295’-5” long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45400" y="3429000"/>
            <a:ext cx="5638800" cy="2178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Elements: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 Granite benches</a:t>
            </a:r>
            <a:endParaRPr lang="en-US" sz="2400" baseline="30000" dirty="0" smtClean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10 pin oak trees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28 columnar ginkgo trees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91600" y="0"/>
            <a:ext cx="9448800" cy="53339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Koch Institute for Integrative Cancer Research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2057400"/>
            <a:ext cx="893943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 r="11565"/>
          <a:stretch>
            <a:fillRect/>
          </a:stretch>
        </p:blipFill>
        <p:spPr bwMode="auto">
          <a:xfrm>
            <a:off x="18516600" y="2057400"/>
            <a:ext cx="8534400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62000" y="381000"/>
            <a:ext cx="762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Building Overview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Lighting Depth &amp; Electrical Depth – Redesign</a:t>
            </a: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	-Streetscape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-Gallery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-Flex Use Space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990000"/>
                </a:solidFill>
              </a:rPr>
              <a:t>	-Laboratory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Architectural Breadth– Southern façade shading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Electrical Depth – Copper/Aluminum feeder study</a:t>
            </a:r>
          </a:p>
          <a:p>
            <a:endParaRPr lang="en-US" dirty="0" smtClean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4236</TotalTime>
  <Words>1630</Words>
  <Application>Microsoft Office PowerPoint</Application>
  <PresentationFormat>Custom</PresentationFormat>
  <Paragraphs>891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asm227</cp:lastModifiedBy>
  <cp:revision>241</cp:revision>
  <dcterms:created xsi:type="dcterms:W3CDTF">2006-11-29T18:17:25Z</dcterms:created>
  <dcterms:modified xsi:type="dcterms:W3CDTF">2010-04-14T12:34:25Z</dcterms:modified>
</cp:coreProperties>
</file>